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75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C00000"/>
        </a:solidFill>
        <a:latin typeface="Georgia" pitchFamily="18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rgbClr val="C00000"/>
        </a:solidFill>
        <a:latin typeface="Georgia" pitchFamily="18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rgbClr val="C00000"/>
        </a:solidFill>
        <a:latin typeface="Georgia" pitchFamily="18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rgbClr val="C00000"/>
        </a:solidFill>
        <a:latin typeface="Georgia" pitchFamily="18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rgbClr val="C00000"/>
        </a:solidFill>
        <a:latin typeface="Georgia" pitchFamily="18" charset="0"/>
        <a:ea typeface="+mn-ea"/>
        <a:cs typeface="Arial" charset="0"/>
      </a:defRPr>
    </a:lvl5pPr>
    <a:lvl6pPr marL="2286000" algn="l" defTabSz="914400" rtl="0" eaLnBrk="1" latinLnBrk="0" hangingPunct="1">
      <a:defRPr sz="4000" kern="1200">
        <a:solidFill>
          <a:srgbClr val="C00000"/>
        </a:solidFill>
        <a:latin typeface="Georgia" pitchFamily="18" charset="0"/>
        <a:ea typeface="+mn-ea"/>
        <a:cs typeface="Arial" charset="0"/>
      </a:defRPr>
    </a:lvl6pPr>
    <a:lvl7pPr marL="2743200" algn="l" defTabSz="914400" rtl="0" eaLnBrk="1" latinLnBrk="0" hangingPunct="1">
      <a:defRPr sz="4000" kern="1200">
        <a:solidFill>
          <a:srgbClr val="C00000"/>
        </a:solidFill>
        <a:latin typeface="Georgia" pitchFamily="18" charset="0"/>
        <a:ea typeface="+mn-ea"/>
        <a:cs typeface="Arial" charset="0"/>
      </a:defRPr>
    </a:lvl7pPr>
    <a:lvl8pPr marL="3200400" algn="l" defTabSz="914400" rtl="0" eaLnBrk="1" latinLnBrk="0" hangingPunct="1">
      <a:defRPr sz="4000" kern="1200">
        <a:solidFill>
          <a:srgbClr val="C00000"/>
        </a:solidFill>
        <a:latin typeface="Georgia" pitchFamily="18" charset="0"/>
        <a:ea typeface="+mn-ea"/>
        <a:cs typeface="Arial" charset="0"/>
      </a:defRPr>
    </a:lvl8pPr>
    <a:lvl9pPr marL="3657600" algn="l" defTabSz="914400" rtl="0" eaLnBrk="1" latinLnBrk="0" hangingPunct="1">
      <a:defRPr sz="4000" kern="1200">
        <a:solidFill>
          <a:srgbClr val="C00000"/>
        </a:solidFill>
        <a:latin typeface="Georgia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2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B7510-68C7-4EDD-A2ED-F62085260068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4251E-2FDB-4A09-BE22-98973E128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DD8A9-CB58-4D8A-B93A-98A3C7B4EEBE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6CD4E-BEAB-4AF7-AB20-F4BCC2272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FADA-EA1B-44DC-BD73-08A62E4F2D06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63523-6EE4-4659-AC07-E766C3635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12754-4F91-4D4D-B78B-EFC3AAE7B70F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D9B13-C81A-47C7-A6F6-CA465DDB6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31C8C-D26B-4B8E-AB34-D3DCD4C11293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D1085-F1C7-4328-BC4F-E17216245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52B76-EC5F-4F79-8DCC-43C7F4273C1F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9E821-D821-46EC-B1E9-D946AC56D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D1248-4E3A-4B35-B3E0-86A589EA388A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98E62-B336-483F-9FB3-CB92404D0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20FDC-F88E-4F60-A028-3546FAD535F5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5F750-1FE9-4147-974F-7A19A6253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164CB-06D5-4EFE-8D42-13038A18314D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3743A-8E76-4AC9-8B3A-7F9DAD9B0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B3316-0EF6-416E-9953-E82D82C1407E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6A99D-CF46-44A8-BE95-8EBAB73F6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FDF7D-592E-46FA-8250-CA85BB0C29F5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758DB-5592-40BD-A4FD-DEC7850E6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1331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C145E1-18F4-468D-9A9A-2F1757694B60}" type="datetimeFigureOut">
              <a:rPr lang="ru-RU"/>
              <a:pPr>
                <a:defRPr/>
              </a:pPr>
              <a:t>01.03.2017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C7127A-F265-45BD-9592-E5A2CDBD7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06" r:id="rId4"/>
    <p:sldLayoutId id="2147483710" r:id="rId5"/>
    <p:sldLayoutId id="2147483705" r:id="rId6"/>
    <p:sldLayoutId id="2147483711" r:id="rId7"/>
    <p:sldLayoutId id="2147483712" r:id="rId8"/>
    <p:sldLayoutId id="2147483713" r:id="rId9"/>
    <p:sldLayoutId id="2147483704" r:id="rId10"/>
    <p:sldLayoutId id="21474837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79;&#1072;&#1093;&#1074;&#1072;&#1090;%20&#1087;&#1086;&#1083;&#1103;&#1082;&#1086;&#1074;.AVI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&#1074;&#1089;&#1090;&#1088;&#1077;&#1095;&#1072;%20&#1087;&#1086;&#1083;&#1103;&#1095;&#1082;&#1080;%20&#1086;%20&#1040;&#1085;&#1076;&#1088;&#1080;&#1103;.AVI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1058;&#1072;&#1088;&#1072;&#1089;%20&#1041;&#1059;&#1083;&#1100;&#1073;&#1072;%20&#1074;&#1080;&#1076;&#1077;&#1086;/&#1082;&#1072;&#1079;&#1072;&#1082;&#1080;%20&#1074;&#1086;&#1102;&#1102;&#1090;.AVI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hyperlink" Target="&#1088;&#1077;&#1095;&#1100;%20&#1058;&#1072;&#1088;&#1072;&#1089;&#1072;.AV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&#1058;&#1072;&#1088;&#1072;&#1089;%20&#1091;&#1073;&#1080;&#1074;&#1072;&#1077;&#1090;%20&#1040;&#1085;&#1076;&#1088;&#1080;&#1103;.AVI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785794"/>
            <a:ext cx="6072198" cy="1470025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Почему Тарас Бульба убивает своего сына?</a:t>
            </a:r>
          </a:p>
        </p:txBody>
      </p:sp>
      <p:pic>
        <p:nvPicPr>
          <p:cNvPr id="7170" name="Picture 2" descr="C:\Users\Роман\Desktop\606364c4c17ea587351e0451224d4f55_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52733" cy="3405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Роман\Desktop\093205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071810"/>
            <a:ext cx="511069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07504" y="6418383"/>
            <a:ext cx="888736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Курьянова Татьяна </a:t>
            </a:r>
            <a:r>
              <a:rPr lang="ru-RU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1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ячеславовна, учитель русского языка и литературы МБОУ СОШ № 9</a:t>
            </a:r>
            <a:endParaRPr lang="ru-RU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C00000"/>
                </a:solidFill>
              </a:rPr>
              <a:t>Творческая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900613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Напиши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«Письмо Тараса Бульбы перед казнью воинам своим».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Используй слова, обороты речи, характерные для этого героя. Подумай, о чём мог бы рассказать, предупредить Тарас Бульба казаков перед смертью.</a:t>
            </a:r>
            <a:endParaRPr lang="ru-RU" dirty="0"/>
          </a:p>
        </p:txBody>
      </p:sp>
      <p:pic>
        <p:nvPicPr>
          <p:cNvPr id="6" name="Picture 2" descr="C:\Users\Роман\Desktop\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2565400"/>
            <a:ext cx="4191000" cy="27940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Остап и </a:t>
            </a:r>
            <a:r>
              <a:rPr lang="ru-RU" b="1" dirty="0" err="1" smtClean="0">
                <a:solidFill>
                  <a:srgbClr val="002060"/>
                </a:solidFill>
              </a:rPr>
              <a:t>андрий</a:t>
            </a:r>
            <a:r>
              <a:rPr lang="ru-RU" b="1" dirty="0" smtClean="0">
                <a:solidFill>
                  <a:srgbClr val="002060"/>
                </a:solidFill>
              </a:rPr>
              <a:t> во время сражения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1746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714500"/>
            <a:ext cx="4200524" cy="47244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/>
              <a:t>«Остапу на роду был написан битвенный путь и трудное знанье вершить ратные дела»…»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err="1" smtClean="0"/>
              <a:t>Андрий</a:t>
            </a:r>
            <a:r>
              <a:rPr lang="ru-RU" b="1" dirty="0" smtClean="0"/>
              <a:t> же погрузился в очаровательную музыку пуль и мечей…»</a:t>
            </a:r>
          </a:p>
        </p:txBody>
      </p:sp>
      <p:pic>
        <p:nvPicPr>
          <p:cNvPr id="10242" name="Picture 2" descr="C:\Users\Роман\Desktop\23.jpg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1928802"/>
            <a:ext cx="4500563" cy="2703512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АНДРИЙ И МОЛОДАЯ ПОЛЯЧКА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277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latin typeface="Georgia" pitchFamily="18" charset="0"/>
              </a:rPr>
              <a:t>«Кто сказал, что моя отчизна Украина? Отчизна есть то, чего ищет душа наша…Отчизна моя – ты! И всё, что ни есть продам, отдам, погублю за такую отчизну!»</a:t>
            </a:r>
          </a:p>
        </p:txBody>
      </p:sp>
      <p:pic>
        <p:nvPicPr>
          <p:cNvPr id="4098" name="Picture 2" descr="C:\Users\Роман\Desktop\o_168151.jpg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1857364"/>
            <a:ext cx="4286280" cy="32070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Дух казачества в повести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481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/>
              <a:t>«Нет уз святее товарищества!... Так любить, как русская душа…любить всем, чем дал Бог, что ни есть в тебе…так любить никто не может!»</a:t>
            </a:r>
          </a:p>
        </p:txBody>
      </p:sp>
      <p:pic>
        <p:nvPicPr>
          <p:cNvPr id="6146" name="Picture 2" descr="C:\Users\Роман\Desktop\Taras_Bulba_2008_1266304315-26323.png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28736"/>
            <a:ext cx="4481514" cy="278608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C:\Users\Роман\Desktop\1241542819_taras_buljba_filmtoday_42_hg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643314"/>
            <a:ext cx="4381487" cy="2929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Андрий на стороне врагов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584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/>
              <a:t>«</a:t>
            </a:r>
            <a:r>
              <a:rPr lang="ru-RU" b="1" dirty="0" err="1" smtClean="0"/>
              <a:t>Андрий</a:t>
            </a:r>
            <a:r>
              <a:rPr lang="ru-RU" b="1" dirty="0" smtClean="0"/>
              <a:t>, объятый пылом и жаром битвы, жадный заслужить навязанный на руке подарок, понёсся, как молодой борзой пёс….он чистил перед собой дорогу, разгонял, рубил и сыпал удары направо и налево…»</a:t>
            </a:r>
          </a:p>
        </p:txBody>
      </p:sp>
      <p:pic>
        <p:nvPicPr>
          <p:cNvPr id="12290" name="Picture 2" descr="C:\Users\Роман\Desktop\4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857364"/>
            <a:ext cx="4572032" cy="2791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ОТЕЦ И СЫН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6866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3848096" cy="47244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/>
              <a:t>«Я тебя породил, я тебя и убью!…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/>
              <a:t>Чем был не казак…..Пропал, пропал бесславно, как подлая собака!»</a:t>
            </a:r>
          </a:p>
        </p:txBody>
      </p:sp>
      <p:pic>
        <p:nvPicPr>
          <p:cNvPr id="3074" name="Picture 2" descr="C:\Users\Роман\Desktop\165011442.jpg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58" y="2071678"/>
            <a:ext cx="4552952" cy="3144846"/>
          </a:xfrm>
          <a:scene3d>
            <a:camera prst="orthographicFront"/>
            <a:lightRig rig="threePt" dir="t"/>
          </a:scene3d>
          <a:sp3d>
            <a:bevelT prst="convex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4124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СМЕРТЬ ОСТАПА И ТАРАСА БУЛЬБЫ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7890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142984"/>
            <a:ext cx="4343400" cy="52864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 </a:t>
            </a:r>
            <a:r>
              <a:rPr lang="ru-RU" sz="2400" b="1" dirty="0" smtClean="0"/>
              <a:t>«Сын мой! Остап мой!» …И обняло горе старую голову….Остап выносил терзания и пытки, как исполин. Ни крика, ни стону не было слышно даже тогда, когда стали перебивать ему на руках и ногах кости…»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 разве найдутся на свете такие огни, муки и такая сила которая бы пересилила русскую силу!»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9218" name="Picture 2" descr="C:\Users\Роман\Desktop\tara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34" y="1285860"/>
            <a:ext cx="4071966" cy="521497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785794"/>
            <a:ext cx="6072198" cy="1470025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Почему Тарас Бульба убивает своего сына?</a:t>
            </a:r>
          </a:p>
        </p:txBody>
      </p:sp>
      <p:pic>
        <p:nvPicPr>
          <p:cNvPr id="7170" name="Picture 2" descr="C:\Users\Роман\Desktop\606364c4c17ea587351e0451224d4f55_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52733" cy="3405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Роман\Desktop\093205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071810"/>
            <a:ext cx="511069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561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00000"/>
                </a:solidFill>
              </a:rPr>
              <a:t>Вопрос для размышления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891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491038" cy="47244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   </a:t>
            </a:r>
            <a:r>
              <a:rPr lang="ru-RU" b="1" dirty="0" smtClean="0">
                <a:latin typeface="Georgia" pitchFamily="18" charset="0"/>
              </a:rPr>
              <a:t>Что заставило Николая Васильевича Гоголя обратиться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latin typeface="Georgia" pitchFamily="18" charset="0"/>
              </a:rPr>
              <a:t>к историческому прошлому в своей повести?</a:t>
            </a:r>
          </a:p>
        </p:txBody>
      </p:sp>
      <p:pic>
        <p:nvPicPr>
          <p:cNvPr id="8194" name="Picture 2" descr="C:\Users\Роман\Desktop\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857375"/>
            <a:ext cx="4191000" cy="2808288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326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Почему Тарас Бульба убивает своего сына?</vt:lpstr>
      <vt:lpstr>Остап и андрий во время сражения</vt:lpstr>
      <vt:lpstr>АНДРИЙ И МОЛОДАЯ ПОЛЯЧКА</vt:lpstr>
      <vt:lpstr>Дух казачества в повести</vt:lpstr>
      <vt:lpstr>Андрий на стороне врагов</vt:lpstr>
      <vt:lpstr>ОТЕЦ И СЫН</vt:lpstr>
      <vt:lpstr>СМЕРТЬ ОСТАПА И ТАРАСА БУЛЬБЫ</vt:lpstr>
      <vt:lpstr>Почему Тарас Бульба убивает своего сына?</vt:lpstr>
      <vt:lpstr>Вопрос для размышления</vt:lpstr>
      <vt:lpstr>Творческая работа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Историческая повесть  Никлая Васильевича Гоголя  «Тарас Бульба».</dc:title>
  <dc:creator>Роман</dc:creator>
  <cp:lastModifiedBy>SergeevBV</cp:lastModifiedBy>
  <cp:revision>46</cp:revision>
  <dcterms:created xsi:type="dcterms:W3CDTF">2012-01-12T14:11:31Z</dcterms:created>
  <dcterms:modified xsi:type="dcterms:W3CDTF">2017-03-01T04:14:27Z</dcterms:modified>
</cp:coreProperties>
</file>